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120" d="100"/>
          <a:sy n="120" d="100"/>
        </p:scale>
        <p:origin x="3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pPr/>
              <a:t>04-05-2022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35620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pPr/>
              <a:t>04-05-2022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06686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pPr/>
              <a:t>04-05-2022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33632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pPr/>
              <a:t>04-05-2022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5177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pPr/>
              <a:t>04-05-2022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7852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pPr/>
              <a:t>04-05-2022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59712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pPr/>
              <a:t>04-05-2022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68837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pPr/>
              <a:t>04-05-2022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5358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pPr/>
              <a:t>04-05-2022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96407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pPr/>
              <a:t>04-05-2022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7873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pPr/>
              <a:t>04-05-2022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60728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B6BE1-CA7C-43BF-A957-BE33006B1879}" type="datetimeFigureOut">
              <a:rPr lang="pt-PT" smtClean="0"/>
              <a:pPr/>
              <a:t>04-05-2022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C3588-1CB2-444F-9ACD-5051F04A63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00815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89438" y="729049"/>
            <a:ext cx="4819135" cy="59559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Retângulo 11"/>
          <p:cNvSpPr/>
          <p:nvPr/>
        </p:nvSpPr>
        <p:spPr>
          <a:xfrm>
            <a:off x="2160031" y="1984464"/>
            <a:ext cx="4413764" cy="10750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3" name="CaixaDeTexto 12"/>
          <p:cNvSpPr txBox="1"/>
          <p:nvPr/>
        </p:nvSpPr>
        <p:spPr>
          <a:xfrm>
            <a:off x="2160031" y="1690381"/>
            <a:ext cx="45373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 dirty="0" smtClean="0"/>
              <a:t>Designação do projeto | </a:t>
            </a:r>
            <a:r>
              <a:rPr lang="pt-PT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Centros Nacionais de Apoio à Integração de Migrantes (CNAIM)</a:t>
            </a:r>
            <a:r>
              <a:rPr lang="pt-PT" sz="1100" dirty="0" smtClean="0"/>
              <a:t/>
            </a:r>
            <a:br>
              <a:rPr lang="pt-PT" sz="1100" dirty="0" smtClean="0"/>
            </a:br>
            <a:r>
              <a:rPr lang="pt-PT" sz="1100" dirty="0" smtClean="0"/>
              <a:t>Código do </a:t>
            </a:r>
            <a:r>
              <a:rPr lang="pt-PT" sz="1100" dirty="0" err="1" smtClean="0"/>
              <a:t>projeto</a:t>
            </a:r>
            <a:r>
              <a:rPr lang="pt-PT" sz="1100" dirty="0" smtClean="0"/>
              <a:t> </a:t>
            </a:r>
            <a:r>
              <a:rPr lang="pt-PT" sz="1100" dirty="0"/>
              <a:t>|</a:t>
            </a:r>
            <a:r>
              <a:rPr lang="pt-PT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LISBOA-06-4233-FSE-000006</a:t>
            </a:r>
            <a:endParaRPr lang="pt-PT" sz="9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pt-PT" sz="1100" dirty="0" smtClean="0"/>
              <a:t>Objetivo principal|</a:t>
            </a:r>
            <a:r>
              <a:rPr lang="pt-PT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pt-PT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Dar continuidade ao funcionamento do CNAIM de Lisboa, localizado em Lisboa, que existe desde 2004</a:t>
            </a:r>
          </a:p>
          <a:p>
            <a:r>
              <a:rPr lang="pt-PT" sz="1100" dirty="0" smtClean="0"/>
              <a:t>Região de intervenção </a:t>
            </a:r>
            <a:r>
              <a:rPr lang="pt-PT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|Área Metropolitana de Lisboa</a:t>
            </a:r>
            <a:endParaRPr lang="pt-PT" sz="9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pt-PT" sz="1100" dirty="0" smtClean="0"/>
              <a:t>Entidade beneficiária </a:t>
            </a:r>
            <a:r>
              <a:rPr lang="pt-PT" sz="1100" dirty="0"/>
              <a:t>|</a:t>
            </a:r>
            <a:r>
              <a:rPr lang="pt-PT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508198534 - ALTO COMISSARIADO PARA AS MIGRAÇÕES, I.P.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2160031" y="3163330"/>
            <a:ext cx="4537331" cy="1050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2160031" y="2759066"/>
            <a:ext cx="45373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 dirty="0" smtClean="0"/>
              <a:t>Data de aprovação | </a:t>
            </a:r>
            <a:r>
              <a:rPr lang="pt-PT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08-11-2021</a:t>
            </a:r>
            <a:endParaRPr lang="pt-PT" sz="900" dirty="0" smtClean="0"/>
          </a:p>
          <a:p>
            <a:r>
              <a:rPr lang="pt-PT" sz="1100" dirty="0" smtClean="0"/>
              <a:t>Data de início | </a:t>
            </a:r>
            <a:r>
              <a:rPr lang="pt-PT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01-07-2021</a:t>
            </a:r>
            <a:r>
              <a:rPr lang="pt-PT" sz="1100" dirty="0" smtClean="0"/>
              <a:t/>
            </a:r>
            <a:br>
              <a:rPr lang="pt-PT" sz="1100" dirty="0" smtClean="0"/>
            </a:br>
            <a:r>
              <a:rPr lang="pt-PT" sz="1100" dirty="0" smtClean="0"/>
              <a:t>Data de conclusão | </a:t>
            </a:r>
            <a:r>
              <a:rPr lang="pt-PT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30-06-2023</a:t>
            </a:r>
            <a:endParaRPr lang="pt-PT" sz="900" dirty="0" smtClean="0"/>
          </a:p>
          <a:p>
            <a:r>
              <a:rPr lang="pt-PT" sz="1100" dirty="0" smtClean="0"/>
              <a:t>Custo total elegível </a:t>
            </a:r>
            <a:r>
              <a:rPr lang="pt-PT" sz="1100" dirty="0" smtClean="0"/>
              <a:t>|</a:t>
            </a:r>
            <a:r>
              <a:rPr lang="pt-PT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</a:t>
            </a:r>
            <a:r>
              <a:rPr lang="pt-PT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.369.891,67 </a:t>
            </a:r>
            <a:r>
              <a:rPr lang="pt-PT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€</a:t>
            </a:r>
          </a:p>
          <a:p>
            <a:r>
              <a:rPr lang="pt-PT" sz="1100" dirty="0" smtClean="0"/>
              <a:t>Apoio financeiro da União Europeia | </a:t>
            </a:r>
            <a:r>
              <a:rPr lang="pt-PT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FSE – </a:t>
            </a:r>
            <a:r>
              <a:rPr lang="pt-PT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1.684.945,84 </a:t>
            </a:r>
            <a:r>
              <a:rPr lang="pt-PT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EUR</a:t>
            </a:r>
          </a:p>
          <a:p>
            <a:r>
              <a:rPr lang="pt-PT" sz="1100" dirty="0" smtClean="0"/>
              <a:t>Apoio financeiro público nacional/regional | </a:t>
            </a:r>
            <a:r>
              <a:rPr lang="pt-PT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CPN </a:t>
            </a:r>
            <a:r>
              <a:rPr lang="pt-PT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– </a:t>
            </a:r>
            <a:r>
              <a:rPr lang="pt-PT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1.684.945,83 </a:t>
            </a:r>
            <a:r>
              <a:rPr lang="pt-PT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EUR</a:t>
            </a:r>
            <a:endParaRPr lang="pt-PT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9" name="Imagem 1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668" y="4144481"/>
            <a:ext cx="1163981" cy="1055852"/>
          </a:xfrm>
          <a:prstGeom prst="rect">
            <a:avLst/>
          </a:prstGeom>
        </p:spPr>
      </p:pic>
      <p:sp>
        <p:nvSpPr>
          <p:cNvPr id="20" name="CaixaDeTexto 19"/>
          <p:cNvSpPr txBox="1"/>
          <p:nvPr/>
        </p:nvSpPr>
        <p:spPr>
          <a:xfrm>
            <a:off x="2160031" y="4379264"/>
            <a:ext cx="319044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1100" dirty="0"/>
              <a:t>Este </a:t>
            </a:r>
            <a:r>
              <a:rPr lang="pt-PT" sz="1100" dirty="0" err="1"/>
              <a:t>projeto</a:t>
            </a:r>
            <a:r>
              <a:rPr lang="pt-PT" sz="1100" dirty="0"/>
              <a:t> pretende dar continuidade ao funcionamento do CNAIM de Lisboa, localizado em Lisboa, que existe desde 2004.</a:t>
            </a:r>
          </a:p>
          <a:p>
            <a:pPr algn="just"/>
            <a:r>
              <a:rPr lang="pt-PT" sz="1100" dirty="0"/>
              <a:t>Os </a:t>
            </a:r>
            <a:r>
              <a:rPr lang="pt-PT" sz="1100" dirty="0" err="1"/>
              <a:t>objetivos</a:t>
            </a:r>
            <a:r>
              <a:rPr lang="pt-PT" sz="1100" dirty="0"/>
              <a:t> da </a:t>
            </a:r>
            <a:r>
              <a:rPr lang="pt-PT" sz="1100" dirty="0" err="1"/>
              <a:t>atividade</a:t>
            </a:r>
            <a:r>
              <a:rPr lang="pt-PT" sz="1100" dirty="0"/>
              <a:t> deste CNAIM são: apoiar, esclarecer e encaminhar as pessoas migrantes para os serviços competentes, prestar um serviço de atendimento e aconselhamento em diversas áreas.</a:t>
            </a:r>
          </a:p>
          <a:p>
            <a:pPr algn="just"/>
            <a:r>
              <a:rPr lang="pt-PT" sz="1100" dirty="0"/>
              <a:t>O </a:t>
            </a:r>
            <a:r>
              <a:rPr lang="pt-PT" sz="1100" dirty="0" err="1"/>
              <a:t>projeto</a:t>
            </a:r>
            <a:r>
              <a:rPr lang="pt-PT" sz="1100" dirty="0"/>
              <a:t> prevê duas </a:t>
            </a:r>
            <a:r>
              <a:rPr lang="pt-PT" sz="1100" dirty="0" err="1"/>
              <a:t>atividades</a:t>
            </a:r>
            <a:r>
              <a:rPr lang="pt-PT" sz="1100" dirty="0"/>
              <a:t>: Funcionamento do CNAIM de Lisboa e Estudo de avaliação da </a:t>
            </a:r>
            <a:r>
              <a:rPr lang="pt-PT" sz="1100" dirty="0" err="1"/>
              <a:t>atividade</a:t>
            </a:r>
            <a:r>
              <a:rPr lang="pt-PT" sz="1100" dirty="0"/>
              <a:t> dos CNAIM e do CNAIM de Lisboa em particular.</a:t>
            </a:r>
          </a:p>
          <a:p>
            <a:pPr algn="just"/>
            <a:r>
              <a:rPr lang="pt-PT" sz="1100" dirty="0"/>
              <a:t>Foram previstos 300.000 atendimentos e realizados 292.288 atendimentos até ao fim do </a:t>
            </a:r>
            <a:r>
              <a:rPr lang="pt-PT" sz="1100" dirty="0" err="1"/>
              <a:t>projeto</a:t>
            </a:r>
            <a:r>
              <a:rPr lang="pt-PT" sz="1100" dirty="0"/>
              <a:t>.</a:t>
            </a:r>
          </a:p>
        </p:txBody>
      </p:sp>
      <p:pic>
        <p:nvPicPr>
          <p:cNvPr id="26" name="Imagem 2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16046" y="922026"/>
            <a:ext cx="4752000" cy="441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12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119</Words>
  <Application>Microsoft Office PowerPoint</Application>
  <PresentationFormat>Personalizados</PresentationFormat>
  <Paragraphs>13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Paula Vicente</dc:creator>
  <cp:lastModifiedBy>Rangela Hintze Pereira Cravid</cp:lastModifiedBy>
  <cp:revision>28</cp:revision>
  <dcterms:created xsi:type="dcterms:W3CDTF">2016-05-05T08:41:36Z</dcterms:created>
  <dcterms:modified xsi:type="dcterms:W3CDTF">2022-05-04T11:02:06Z</dcterms:modified>
</cp:coreProperties>
</file>